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2"/>
  </p:notesMasterIdLst>
  <p:sldIdLst>
    <p:sldId id="256" r:id="rId2"/>
    <p:sldId id="294" r:id="rId3"/>
    <p:sldId id="288" r:id="rId4"/>
    <p:sldId id="270" r:id="rId5"/>
    <p:sldId id="271" r:id="rId6"/>
    <p:sldId id="276" r:id="rId7"/>
    <p:sldId id="293" r:id="rId8"/>
    <p:sldId id="274" r:id="rId9"/>
    <p:sldId id="263" r:id="rId10"/>
    <p:sldId id="275" r:id="rId11"/>
    <p:sldId id="277" r:id="rId12"/>
    <p:sldId id="272" r:id="rId13"/>
    <p:sldId id="273" r:id="rId14"/>
    <p:sldId id="279" r:id="rId15"/>
    <p:sldId id="301" r:id="rId16"/>
    <p:sldId id="280" r:id="rId17"/>
    <p:sldId id="269" r:id="rId18"/>
    <p:sldId id="292" r:id="rId19"/>
    <p:sldId id="266" r:id="rId20"/>
    <p:sldId id="281" r:id="rId21"/>
    <p:sldId id="296" r:id="rId22"/>
    <p:sldId id="283" r:id="rId23"/>
    <p:sldId id="295" r:id="rId24"/>
    <p:sldId id="285" r:id="rId25"/>
    <p:sldId id="299" r:id="rId26"/>
    <p:sldId id="297" r:id="rId27"/>
    <p:sldId id="286" r:id="rId28"/>
    <p:sldId id="298" r:id="rId29"/>
    <p:sldId id="300" r:id="rId30"/>
    <p:sldId id="302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0B30B4-004E-4923-8962-1C24B225B366}" type="datetimeFigureOut">
              <a:rPr lang="ru-RU" smtClean="0"/>
              <a:pPr/>
              <a:t>04.04.2010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58C097-0961-459D-A94C-47F4E944F31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58C097-0961-459D-A94C-47F4E944F317}" type="slidenum">
              <a:rPr lang="ru-RU" smtClean="0"/>
              <a:pPr/>
              <a:t>29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285AE-7808-49E6-82E3-A911AD9A2EB7}" type="datetimeFigureOut">
              <a:rPr lang="ru-RU" smtClean="0"/>
              <a:pPr/>
              <a:t>04.04.2010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EE663-8C5A-40C0-883C-D2D638269F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285AE-7808-49E6-82E3-A911AD9A2EB7}" type="datetimeFigureOut">
              <a:rPr lang="ru-RU" smtClean="0"/>
              <a:pPr/>
              <a:t>04.04.2010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EE663-8C5A-40C0-883C-D2D638269F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285AE-7808-49E6-82E3-A911AD9A2EB7}" type="datetimeFigureOut">
              <a:rPr lang="ru-RU" smtClean="0"/>
              <a:pPr/>
              <a:t>04.04.2010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EE663-8C5A-40C0-883C-D2D638269F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285AE-7808-49E6-82E3-A911AD9A2EB7}" type="datetimeFigureOut">
              <a:rPr lang="ru-RU" smtClean="0"/>
              <a:pPr/>
              <a:t>04.04.2010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EE663-8C5A-40C0-883C-D2D638269F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285AE-7808-49E6-82E3-A911AD9A2EB7}" type="datetimeFigureOut">
              <a:rPr lang="ru-RU" smtClean="0"/>
              <a:pPr/>
              <a:t>04.04.2010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EE663-8C5A-40C0-883C-D2D638269F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285AE-7808-49E6-82E3-A911AD9A2EB7}" type="datetimeFigureOut">
              <a:rPr lang="ru-RU" smtClean="0"/>
              <a:pPr/>
              <a:t>04.04.2010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EE663-8C5A-40C0-883C-D2D638269F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285AE-7808-49E6-82E3-A911AD9A2EB7}" type="datetimeFigureOut">
              <a:rPr lang="ru-RU" smtClean="0"/>
              <a:pPr/>
              <a:t>04.04.2010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EE663-8C5A-40C0-883C-D2D638269F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285AE-7808-49E6-82E3-A911AD9A2EB7}" type="datetimeFigureOut">
              <a:rPr lang="ru-RU" smtClean="0"/>
              <a:pPr/>
              <a:t>04.04.2010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CBEE663-8C5A-40C0-883C-D2D638269F0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285AE-7808-49E6-82E3-A911AD9A2EB7}" type="datetimeFigureOut">
              <a:rPr lang="ru-RU" smtClean="0"/>
              <a:pPr/>
              <a:t>04.04.2010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EE663-8C5A-40C0-883C-D2D638269F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285AE-7808-49E6-82E3-A911AD9A2EB7}" type="datetimeFigureOut">
              <a:rPr lang="ru-RU" smtClean="0"/>
              <a:pPr/>
              <a:t>04.04.2010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0CBEE663-8C5A-40C0-883C-D2D638269F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5CC285AE-7808-49E6-82E3-A911AD9A2EB7}" type="datetimeFigureOut">
              <a:rPr lang="ru-RU" smtClean="0"/>
              <a:pPr/>
              <a:t>04.04.2010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EE663-8C5A-40C0-883C-D2D638269F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5CC285AE-7808-49E6-82E3-A911AD9A2EB7}" type="datetimeFigureOut">
              <a:rPr lang="ru-RU" smtClean="0"/>
              <a:pPr/>
              <a:t>04.04.2010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0CBEE663-8C5A-40C0-883C-D2D638269F0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yug.so-ups.ru/images/oes/tes/stgres_03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6.jpeg"/><Relationship Id="rId2" Type="http://schemas.openxmlformats.org/officeDocument/2006/relationships/hyperlink" Target="http://www.ues.su/product_img/ktp/ktpb_35-110/oru/photo-01_prev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energyworld.com.ua/eu/eu_images/1_n_p1.jpg" TargetMode="External"/><Relationship Id="rId5" Type="http://schemas.openxmlformats.org/officeDocument/2006/relationships/image" Target="../media/image15.jpeg"/><Relationship Id="rId4" Type="http://schemas.openxmlformats.org/officeDocument/2006/relationships/hyperlink" Target="http://energyland.info/img/news/032010/8abc25fb08173f8e216198c3c814b7a5.jpg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prv.lori-images.net/0001471335-preview.jpg" TargetMode="External"/><Relationship Id="rId3" Type="http://schemas.openxmlformats.org/officeDocument/2006/relationships/image" Target="../media/image17.jpeg"/><Relationship Id="rId7" Type="http://schemas.openxmlformats.org/officeDocument/2006/relationships/image" Target="../media/image19.jpeg"/><Relationship Id="rId2" Type="http://schemas.openxmlformats.org/officeDocument/2006/relationships/hyperlink" Target="http://www.enesoyuz.ru/image.php?id=436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rosep.ntc-power.ru/images/current_network/1b.jpg" TargetMode="External"/><Relationship Id="rId11" Type="http://schemas.openxmlformats.org/officeDocument/2006/relationships/image" Target="../media/image21.jpeg"/><Relationship Id="rId5" Type="http://schemas.openxmlformats.org/officeDocument/2006/relationships/image" Target="../media/image18.jpeg"/><Relationship Id="rId10" Type="http://schemas.openxmlformats.org/officeDocument/2006/relationships/hyperlink" Target="http://www.treehugger.com/superconducting-cable.jpg" TargetMode="External"/><Relationship Id="rId4" Type="http://schemas.openxmlformats.org/officeDocument/2006/relationships/hyperlink" Target="http://lori.ru/images/0000623265-preview.jpg" TargetMode="External"/><Relationship Id="rId9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k-relax-tour.ru/Tury/Mini/Tomusinskiy/untitled1.jpg" TargetMode="Externa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maps.google.com/maps?ll=53.72000001,87.793611121111&amp;q=53.72000001,87.793611121111&amp;spn=0.03,0.03&amp;t=k&amp;hl=ru" TargetMode="External"/><Relationship Id="rId7" Type="http://schemas.openxmlformats.org/officeDocument/2006/relationships/image" Target="../media/image3.jpeg"/><Relationship Id="rId2" Type="http://schemas.openxmlformats.org/officeDocument/2006/relationships/hyperlink" Target="http://stable.toolserver.org/geohack/geohack.php?language=ru&amp;pagename=%D0%A2%D0%BE%D0%BC%D1%8C-%D0%A3%D1%81%D0%B8%D0%BD%D1%81%D0%BA%D0%B0%D1%8F_%D0%93%D0%A0%D0%AD%D0%A1&amp;params=53.72000001_N_87.793611121111_E_region:RU_type:landmark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dic.academic.ru/dic.nsf/ruwiki/112484" TargetMode="External"/><Relationship Id="rId5" Type="http://schemas.openxmlformats.org/officeDocument/2006/relationships/hyperlink" Target="http://dic.academic.ru/dic.nsf/ruwiki/7724" TargetMode="External"/><Relationship Id="rId4" Type="http://schemas.openxmlformats.org/officeDocument/2006/relationships/hyperlink" Target="http://dic.academic.ru/dic.nsf/ruwiki/14113" TargetMode="Externa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29190" y="0"/>
            <a:ext cx="4000528" cy="6429396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Томь-Усинская тепловая электростанция, мощностью 1300МВт, расположена на юге Кемеровской области, в районе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Томь-Усинского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угольного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бассейна,в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45 км от г.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Новокузнейка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Она предназначена для покрытия базисных нагрузок Кузбасской энергосистемы, входящей в Объединенную энергетическую систему Сибири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Documents and Settings\Татьяна\Рабочий стол\ГРЭС\4.jpg"/>
          <p:cNvPicPr>
            <a:picLocks noChangeAspect="1" noChangeArrowheads="1"/>
          </p:cNvPicPr>
          <p:nvPr/>
        </p:nvPicPr>
        <p:blipFill>
          <a:blip r:embed="rId2"/>
          <a:srcRect r="4545" b="32680"/>
          <a:stretch>
            <a:fillRect/>
          </a:stretch>
        </p:blipFill>
        <p:spPr bwMode="auto">
          <a:xfrm>
            <a:off x="214282" y="714356"/>
            <a:ext cx="4500618" cy="46434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4429124" y="428604"/>
            <a:ext cx="4714876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Водоподготовительная установка производительностью 160 т/ч работает по схеме полного трехступенчатого химического обессоливания с предварительной коагуляцией в осветлителях. Вода для подпитки тепловых сетей очищается по схеме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натрийкатионирования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Производительность установки — 150 т/ч.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C:\Documents and Settings\Татьяна\Рабочий стол\ГРЭС\1.jpg"/>
          <p:cNvPicPr/>
          <p:nvPr/>
        </p:nvPicPr>
        <p:blipFill>
          <a:blip r:embed="rId2"/>
          <a:srcRect l="5452" t="9214" r="27846" b="59763"/>
          <a:stretch>
            <a:fillRect/>
          </a:stretch>
        </p:blipFill>
        <p:spPr bwMode="auto">
          <a:xfrm rot="10800000">
            <a:off x="357158" y="1285860"/>
            <a:ext cx="4000496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4857720" y="3929066"/>
            <a:ext cx="4286280" cy="2769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Система технического водоснабжения — прямоточная. Вода по двум открытым самотечным каналам от р.Томь поступает к двум береговым насосным станциям. От насосной станции № 1 вода подается по трем ниткам трубопроводов диаметром 2000 мм, от насосной станции № 2 — по трем ниткам диаметром 3000 мм. Циркуля­ционная вода по двум закрытым безна­порным водоводам отводится к сбросному каналу.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4823" name="Rectangle 7"/>
          <p:cNvSpPr>
            <a:spLocks noChangeArrowheads="1"/>
          </p:cNvSpPr>
          <p:nvPr/>
        </p:nvSpPr>
        <p:spPr bwMode="auto">
          <a:xfrm>
            <a:off x="4929190" y="3071810"/>
            <a:ext cx="442915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Растопочное мазутное хозяйство со­стоит из трех наземных металлических резервуаров общей емкостью 5000 м</a:t>
            </a:r>
            <a:r>
              <a:rPr kumimoji="0" lang="ru-RU" sz="16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мазутонасосной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9" name="i-main-pic" descr="Картинка 1 из 4">
            <a:hlinkClick r:id="rId2" tgtFrame="_blank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357562"/>
            <a:ext cx="4286280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2" descr="http://www.spb-business.ru/base/1115/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285728"/>
            <a:ext cx="4356593" cy="2794380"/>
          </a:xfrm>
          <a:prstGeom prst="rect">
            <a:avLst/>
          </a:prstGeom>
          <a:noFill/>
        </p:spPr>
      </p:pic>
      <p:pic>
        <p:nvPicPr>
          <p:cNvPr id="11" name="Picture 4" descr="http://www.cultinfo.ru/fulltext/1/001/010/001/27036823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14876" y="285728"/>
            <a:ext cx="4233619" cy="25003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857224" y="0"/>
            <a:ext cx="7429552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Главный корпус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II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очереди — четырехпролетное здание: пролет машинного зала — 24 м, деаэраторного отделения — 7,5 м; котельной 27 м  и бункерной — 8 м.  Шаг колонн — 6,5 м. 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Каркас здания  металлический,   заполнение стен —  крупные шлакоблоки,  перекрытие выполнено  из сборных железобетонных  плит. Расположение  турбогенераторов в машинном зале продольное. 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Компановка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оборудования  блочная, по схеме „два котла — турбина — генератор".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C:\Documents and Settings\Татьяна\Рабочий стол\ГРЭС\2.jpg"/>
          <p:cNvPicPr/>
          <p:nvPr/>
        </p:nvPicPr>
        <p:blipFill>
          <a:blip r:embed="rId2"/>
          <a:srcRect l="12507" t="44522" r="18065" b="22844"/>
          <a:stretch>
            <a:fillRect/>
          </a:stretch>
        </p:blipFill>
        <p:spPr bwMode="auto">
          <a:xfrm rot="10800000">
            <a:off x="214282" y="3500438"/>
            <a:ext cx="4143372" cy="3143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Documents and Settings\Татьяна\Рабочий стол\ГРЭС\779 029.jpg"/>
          <p:cNvPicPr/>
          <p:nvPr/>
        </p:nvPicPr>
        <p:blipFill>
          <a:blip r:embed="rId3"/>
          <a:srcRect l="50989" t="909" r="1710" b="40520"/>
          <a:stretch>
            <a:fillRect/>
          </a:stretch>
        </p:blipFill>
        <p:spPr bwMode="auto">
          <a:xfrm rot="16200000">
            <a:off x="4929186" y="2928938"/>
            <a:ext cx="3214686" cy="4214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214282" y="0"/>
            <a:ext cx="8715436" cy="6324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Главный корпус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III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очереди — четырехпролетное здание: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пролет машинного зала 45 м, бункерно-деаэраторной этажерки 15 м,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котельной — 33 м и дымососного отделения — 28,67 м. Шаг колонн — 12 м.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Расположение турбогенераторов в машинном зале — поперечное, тепловая схема — блочная. Пылеприготовление выполнено по схеме с промежуточным бункером 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угольной пыли. Каждый  котлоагрегат оборудован двумя  шаровыми барабанными 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мельницами производительностью 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50 т/ч, двумя дымососами и двумя 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дутьевыми вентиляторами. 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Машинный зал обслуживается двумя 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мостовыми кранами  грузоподъемностью  по 125/20 т, 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котельная  —одним, грузоподъемностью 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50/10 т.  Дымовые газы отводятся в 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атмосферу через  две дымовые трубы 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высотой по 150 м.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C:\Documents and Settings\Татьяна\Рабочий стол\ГРЭС\5.jpg"/>
          <p:cNvPicPr/>
          <p:nvPr/>
        </p:nvPicPr>
        <p:blipFill>
          <a:blip r:embed="rId2"/>
          <a:srcRect l="4231" t="8830" r="49373" b="44148"/>
          <a:stretch>
            <a:fillRect/>
          </a:stretch>
        </p:blipFill>
        <p:spPr bwMode="auto">
          <a:xfrm rot="16200000">
            <a:off x="4750595" y="2393149"/>
            <a:ext cx="3857652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0"/>
            <a:ext cx="421484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ЭЛЕКТРОТЕХНИЧЕСКИЕ СООРУЖЕНИЯ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Выдача электрической мощности от электростанции осуществляется на напряжениях 110 и 220 кВ с открытых распределительных устройств (ОРУ), распо­ложенных со стороны машинных залов главных корпусов.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Резервное питание собственного расхода обеспечивается трансформато­ром мощностью 31,5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MB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-А, напряжением 110/6,3 кВ.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7902" name="Picture 14" descr="Картинка 5 из 122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46" y="3929066"/>
            <a:ext cx="2857520" cy="2540019"/>
          </a:xfrm>
          <a:prstGeom prst="rect">
            <a:avLst/>
          </a:prstGeom>
          <a:noFill/>
        </p:spPr>
      </p:pic>
      <p:pic>
        <p:nvPicPr>
          <p:cNvPr id="37906" name="Picture 18" descr="Картинка 30 из 122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43042" y="4572008"/>
            <a:ext cx="2857500" cy="2095500"/>
          </a:xfrm>
          <a:prstGeom prst="rect">
            <a:avLst/>
          </a:prstGeom>
          <a:noFill/>
        </p:spPr>
      </p:pic>
      <p:pic>
        <p:nvPicPr>
          <p:cNvPr id="37908" name="Picture 20" descr="Картинка 38 из 122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00562" y="214290"/>
            <a:ext cx="4314825" cy="32385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9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9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70" decel="100000"/>
                                        <p:tgtEl>
                                          <p:spTgt spid="3790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770" decel="100000"/>
                                        <p:tgtEl>
                                          <p:spTgt spid="3790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790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379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79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379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79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79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79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Картинка 168 из 6230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5008665" cy="3382964"/>
          </a:xfrm>
          <a:prstGeom prst="rect">
            <a:avLst/>
          </a:prstGeom>
          <a:noFill/>
        </p:spPr>
      </p:pic>
      <p:pic>
        <p:nvPicPr>
          <p:cNvPr id="3" name="i-main-pic" descr="Картинка 147 из 6230">
            <a:hlinkClick r:id="rId4" tgtFrame="_blank"/>
          </p:cNvPr>
          <p:cNvPicPr/>
          <p:nvPr/>
        </p:nvPicPr>
        <p:blipFill>
          <a:blip r:embed="rId5"/>
          <a:srcRect l="2814" t="2256" r="3189" b="13784"/>
          <a:stretch>
            <a:fillRect/>
          </a:stretch>
        </p:blipFill>
        <p:spPr bwMode="auto">
          <a:xfrm>
            <a:off x="4143372" y="0"/>
            <a:ext cx="5000628" cy="3405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-main-pic" descr="Картинка 164 из 6230">
            <a:hlinkClick r:id="rId6" tgtFrame="_blank"/>
          </p:cNvPr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033587" y="1528762"/>
            <a:ext cx="5076825" cy="380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-main-pic" descr="Картинка 147 из 6230">
            <a:hlinkClick r:id="rId8" tgtFrame="_blank"/>
          </p:cNvPr>
          <p:cNvPicPr/>
          <p:nvPr/>
        </p:nvPicPr>
        <p:blipFill>
          <a:blip r:embed="rId9"/>
          <a:srcRect l="2119" t="1500" r="11864" b="8420"/>
          <a:stretch>
            <a:fillRect/>
          </a:stretch>
        </p:blipFill>
        <p:spPr bwMode="auto">
          <a:xfrm>
            <a:off x="0" y="2804702"/>
            <a:ext cx="2783667" cy="4053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-main-pic" descr="Картинка 51 из 6230">
            <a:hlinkClick r:id="rId10" tgtFrame="_blank"/>
          </p:cNvPr>
          <p:cNvPicPr/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904677" y="3601344"/>
            <a:ext cx="4457700" cy="334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79" name="Rectangle 3"/>
          <p:cNvSpPr>
            <a:spLocks noChangeArrowheads="1"/>
          </p:cNvSpPr>
          <p:nvPr/>
        </p:nvSpPr>
        <p:spPr bwMode="auto">
          <a:xfrm>
            <a:off x="857224" y="2357430"/>
            <a:ext cx="7858148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ТРАНСФОРМАТОРЫ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ТРАНСФОРМАТОРНАЯ ПОДСТАНЦИЯ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0" y="0"/>
            <a:ext cx="9144000" cy="6740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УПРАВЛЕНИЕ И АВТОМАТИКА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Управление технологическими процессами и </a:t>
            </a:r>
          </a:p>
          <a:p>
            <a:pPr marL="0" marR="0" lvl="0" indent="0" algn="l" defTabSz="914400" rtl="0" eaLnBrk="0" fontAlgn="base" latinLnBrk="0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контроль за работой основного и вспомогательного </a:t>
            </a:r>
          </a:p>
          <a:p>
            <a:pPr marL="0" marR="0" lvl="0" indent="0" algn="l" defTabSz="914400" rtl="0" eaLnBrk="0" fontAlgn="base" latinLnBrk="0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оборудования энергоблоков осуществляются </a:t>
            </a:r>
          </a:p>
          <a:p>
            <a:pPr marL="0" marR="0" lvl="0" indent="0" algn="l" defTabSz="914400" rtl="0" eaLnBrk="0" fontAlgn="base" latinLnBrk="0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централизованно с блочных щитов управления. </a:t>
            </a:r>
          </a:p>
          <a:p>
            <a:pPr marL="0" marR="0" lvl="0" indent="0" algn="l" defTabSz="914400" rtl="0" eaLnBrk="0" fontAlgn="base" latinLnBrk="0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Управление оборудованием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II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очереди </a:t>
            </a:r>
          </a:p>
          <a:p>
            <a:pPr marL="0" marR="0" lvl="0" indent="0" algn="l" defTabSz="914400" rtl="0" eaLnBrk="0" fontAlgn="base" latinLnBrk="0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электростанции осуществляется с трех блочных </a:t>
            </a:r>
          </a:p>
          <a:p>
            <a:pPr marL="0" marR="0" lvl="0" indent="0" algn="l" defTabSz="914400" rtl="0" eaLnBrk="0" fontAlgn="base" latinLnBrk="0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щитов, расположенных в деаэраторном отделении. </a:t>
            </a:r>
          </a:p>
          <a:p>
            <a:pPr marL="0" marR="0" lvl="0" indent="0" algn="l" defTabSz="914400" rtl="0" eaLnBrk="0" fontAlgn="base" latinLnBrk="0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Управление энергоблоками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III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очереди производится</a:t>
            </a:r>
          </a:p>
          <a:p>
            <a:pPr marL="0" marR="0" lvl="0" indent="0" algn="l" defTabSz="914400" rtl="0" eaLnBrk="0" fontAlgn="base" latinLnBrk="0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 двух блочных щитов управления (один щит на два энергоблока). Для каждого энергоблока предусматривается автоматическое регулирование всех технологических процессов. Механизмы топливоподачи управляются с центральных щитов топливоподачи. Процесс загрузки бункеров сырого угля полностью автоматизи­рован. На электростанции автоматизировано регулирование всех основных параметров энергетического оборудования, основных и вспомогательных технологических процессов и защита оборудования при аварийном отключении. Предусмотрены предупредительная и аварийная сигнализации при нарушении нормальной работы оборудования и хода технологических процессов. Координация работы энергоблоков и управление оборудованием подстанции и линий электропередачи осуществляются с главного щита управления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3" name="Рисунок 2" descr="C:\Documents and Settings\Татьяна\Рабочий стол\ГРЭС\2.jpg"/>
          <p:cNvPicPr/>
          <p:nvPr/>
        </p:nvPicPr>
        <p:blipFill>
          <a:blip r:embed="rId2"/>
          <a:srcRect l="14290" t="8027" r="18065" b="59907"/>
          <a:stretch>
            <a:fillRect/>
          </a:stretch>
        </p:blipFill>
        <p:spPr bwMode="auto">
          <a:xfrm rot="10800000">
            <a:off x="5286380" y="571480"/>
            <a:ext cx="3714776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214282" y="0"/>
            <a:ext cx="8929718" cy="6740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БЫТ И ОТДЫХ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Поселок энергетиков расположен вблизи замечательной таежной р.Томь. Энергетики имеют все, что нужно городскому жителю: 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Дворец культуры, который располагает большим и малым зрительными залами на 720 мест, помещениями для работы коллективов художественной самодеятельности, где занимаются более 400 человек, при Дворце культуры работает библиотека, имеющая в книжном фонде 39 тыс.книг; 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магазины, кафе, больницы, 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детские сады и ясли, техникум, 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спортивный комплекс, 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санаторий-профилакторий, 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базу отдыха, клуб юных техников, 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две школы; спортивный комплекс 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имеет в своем составе спортивный 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зал, вспомогательный корпус 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 раздевалками, душевыми, 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футбольное поле, баскетбольные и волейбольные площадки, хоккейную коробку.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C:\Documents and Settings\Татьяна\Рабочий стол\ГРЭС\8.jpg"/>
          <p:cNvPicPr/>
          <p:nvPr/>
        </p:nvPicPr>
        <p:blipFill>
          <a:blip r:embed="rId2"/>
          <a:srcRect l="6064" t="23922" r="54353" b="30903"/>
          <a:stretch>
            <a:fillRect/>
          </a:stretch>
        </p:blipFill>
        <p:spPr bwMode="auto">
          <a:xfrm rot="16200000">
            <a:off x="4664065" y="2122489"/>
            <a:ext cx="3714776" cy="4756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 l="24760" t="33974" r="26537" b="17803"/>
          <a:stretch>
            <a:fillRect/>
          </a:stretch>
        </p:blipFill>
        <p:spPr bwMode="auto">
          <a:xfrm>
            <a:off x="285720" y="3214686"/>
            <a:ext cx="4643470" cy="34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214942" y="6072206"/>
            <a:ext cx="33843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Бассейн под открытым небом</a:t>
            </a:r>
          </a:p>
        </p:txBody>
      </p:sp>
      <p:pic>
        <p:nvPicPr>
          <p:cNvPr id="6" name="Рисунок 5" descr="C:\Documents and Settings\Татьяна\Рабочий стол\ГРЭС\7.jpg"/>
          <p:cNvPicPr/>
          <p:nvPr/>
        </p:nvPicPr>
        <p:blipFill>
          <a:blip r:embed="rId3"/>
          <a:srcRect l="5529" t="12992" r="51346" b="40816"/>
          <a:stretch>
            <a:fillRect/>
          </a:stretch>
        </p:blipFill>
        <p:spPr bwMode="auto">
          <a:xfrm rot="16200000">
            <a:off x="5322100" y="35696"/>
            <a:ext cx="3143274" cy="3929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1571604" y="714356"/>
            <a:ext cx="32916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Береговая насосная станция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214282" y="0"/>
            <a:ext cx="8929718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63600" algn="l"/>
                <a:tab pos="145415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					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63600" algn="l"/>
                <a:tab pos="1454150" algn="l"/>
              </a:tabLst>
            </a:pPr>
            <a:r>
              <a:rPr lang="ru-RU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	</a:t>
            </a:r>
            <a:r>
              <a:rPr lang="ru-RU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санатории-профилактории 							электростанции в течение всего года 							отдыхают рабочие и служащие. Санаторий-						профилакторий располагает всеми 							современными медицинскими установками.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63600" algn="l"/>
                <a:tab pos="1454150" algn="l"/>
              </a:tabLst>
            </a:pPr>
            <a:r>
              <a:rPr lang="ru-RU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Будущие	кадры электростанции готовятся в  энергостроительном техникуме и в     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учебно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	консультационном пункте Томского 	политехнического института, который     функционирует при ГРЭС.  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63600" algn="l"/>
                <a:tab pos="1454150" algn="l"/>
              </a:tabLst>
            </a:pPr>
            <a:r>
              <a:rPr lang="ru-RU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Школьники занимаются в детской спортивной 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63600" algn="l"/>
                <a:tab pos="145415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музыкальной школах. Для  оздоровления и 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63600" algn="l"/>
                <a:tab pos="145415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организации отдыха детей на живописном 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63600" algn="l"/>
                <a:tab pos="145415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берегу таежной 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р.Мрас-Су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сооружен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63600" algn="l"/>
                <a:tab pos="145415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загородный пионерский лагерь.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1" name="Picture 3" descr="http://www.nk-relax-tour.ru/Tury/Mini/Tomusinskiy/untitled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500042"/>
            <a:ext cx="1785950" cy="1785950"/>
          </a:xfrm>
          <a:prstGeom prst="rect">
            <a:avLst/>
          </a:prstGeom>
          <a:noFill/>
        </p:spPr>
      </p:pic>
      <p:pic>
        <p:nvPicPr>
          <p:cNvPr id="7173" name="Picture 5" descr="Картинка 6 из 6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15206" y="357166"/>
            <a:ext cx="1643074" cy="1643075"/>
          </a:xfrm>
          <a:prstGeom prst="rect">
            <a:avLst/>
          </a:prstGeom>
          <a:noFill/>
        </p:spPr>
      </p:pic>
      <p:pic>
        <p:nvPicPr>
          <p:cNvPr id="8" name="Рисунок 7"/>
          <p:cNvPicPr/>
          <p:nvPr/>
        </p:nvPicPr>
        <p:blipFill>
          <a:blip r:embed="rId5"/>
          <a:srcRect l="29546" t="34436" r="32413" b="27320"/>
          <a:stretch>
            <a:fillRect/>
          </a:stretch>
        </p:blipFill>
        <p:spPr bwMode="auto">
          <a:xfrm>
            <a:off x="4929190" y="3429000"/>
            <a:ext cx="4071966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285852" y="6215082"/>
            <a:ext cx="33747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/>
              <a:t>Главный вход в санаторий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http://www.panoramio.com/photos/original/1885642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14290"/>
            <a:ext cx="4816698" cy="642226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649828" y="500042"/>
            <a:ext cx="349417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Томь-Усинская тепловая </a:t>
            </a:r>
          </a:p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электростанция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1142976" y="428604"/>
            <a:ext cx="7072362" cy="216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Прошло много времени после того, как на месте таежных болот появились первые строители Томь-Усинской ГРЭС. Славный путь становления одной из крупнейших тепловых электростанций Сибири ярко прослеживается на примере тех достиже­ний, которые имеет коллектив в настоящее время.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4" descr="image00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2786057"/>
            <a:ext cx="4929222" cy="37017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928670"/>
            <a:ext cx="8215370" cy="230124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Томь-Усинская тепловая </a:t>
            </a:r>
            <a:br>
              <a:rPr lang="ru-RU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электростанция</a:t>
            </a:r>
            <a:r>
              <a:rPr lang="ru-RU" sz="4800" dirty="0" smtClean="0"/>
              <a:t/>
            </a:r>
            <a:br>
              <a:rPr lang="ru-RU" sz="4800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000760" y="5572140"/>
            <a:ext cx="2765272" cy="642942"/>
          </a:xfrm>
        </p:spPr>
        <p:txBody>
          <a:bodyPr/>
          <a:lstStyle/>
          <a:p>
            <a:r>
              <a:rPr lang="ru-RU" dirty="0" smtClean="0"/>
              <a:t>КАДРЫ ИСТОРИИ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://www.gazeta-variant.ru/images/morfeoshow/____________-4286/big/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357166"/>
            <a:ext cx="7929618" cy="62915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www.gazeta-variant.ru/images/morfeoshow/____________-4286/big/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42852"/>
            <a:ext cx="8543955" cy="64605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http://www.gazeta-variant.ru/images/morfeoshow/____________-4286/big/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8749376" cy="63516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gazeta-variant.ru/images/morfeoshow/____________-4286/big/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42852"/>
            <a:ext cx="8031639" cy="64944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www.gazeta-variant.ru/images/morfeoshow/____________-4286/big/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428604"/>
            <a:ext cx="8296530" cy="59664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http://www.gazeta-variant.ru/images/morfeoshow/____________-4286/big/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7156" y="714356"/>
            <a:ext cx="8704000" cy="55007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www.gazeta-variant.ru/images/morfeoshow/____________-4286/big/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8549561" cy="61484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357166"/>
            <a:ext cx="821537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Конденсационная электростанция близ г. Мыски Кемеровской области РСФСР. Установленная мощность 1300 МВт (5 турбин по 100 и 4 по 200 </a:t>
            </a:r>
            <a:r>
              <a:rPr lang="ru-RU" sz="2800" dirty="0" err="1" smtClean="0"/>
              <a:t>Мвт</a:t>
            </a:r>
            <a:r>
              <a:rPr lang="ru-RU" sz="2800" dirty="0" smtClean="0"/>
              <a:t>). Основное топливо - каменный уголь Кузнецкого бассейна. </a:t>
            </a:r>
          </a:p>
          <a:p>
            <a:r>
              <a:rPr lang="ru-RU" sz="2800" dirty="0" smtClean="0"/>
              <a:t>Техническое водоснабжение - прямоточное с добавкой теплой воды; источник - р. Томь. Строительство начато в 1953, первый агрегат пущен в 1958, последний - в 1965. Электроэнергия передается по высоковольтным линиям электропередачи напряжением 110 и 220 кВ в энергосистему Кузбасса и через нее в объединенную энергетическую систему Сибири.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14290"/>
            <a:ext cx="9144000" cy="642942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dirty="0" smtClean="0"/>
              <a:t>          Томь-Усинская ГРЭС</a:t>
            </a:r>
            <a:r>
              <a:rPr lang="ru-RU" dirty="0" smtClean="0"/>
              <a:t> </a:t>
            </a:r>
          </a:p>
          <a:p>
            <a:r>
              <a:rPr lang="ru-RU" dirty="0" smtClean="0"/>
              <a:t>Местоположение г. Мыски, </a:t>
            </a:r>
          </a:p>
          <a:p>
            <a:pPr>
              <a:buNone/>
            </a:pPr>
            <a:r>
              <a:rPr lang="ru-RU" dirty="0" smtClean="0"/>
              <a:t>    </a:t>
            </a:r>
            <a:r>
              <a:rPr lang="ru-RU" dirty="0" err="1" smtClean="0"/>
              <a:t>Томь-Усинский</a:t>
            </a:r>
            <a:r>
              <a:rPr lang="ru-RU" dirty="0" smtClean="0"/>
              <a:t> угольный </a:t>
            </a:r>
          </a:p>
          <a:p>
            <a:pPr>
              <a:buNone/>
            </a:pPr>
            <a:r>
              <a:rPr lang="ru-RU" dirty="0" smtClean="0"/>
              <a:t>    бассейн</a:t>
            </a:r>
          </a:p>
          <a:p>
            <a:r>
              <a:rPr lang="ru-RU" dirty="0" smtClean="0"/>
              <a:t>Географические координаты 53.72, 87.793611</a:t>
            </a:r>
            <a:r>
              <a:rPr lang="ru-RU" dirty="0" smtClean="0">
                <a:hlinkClick r:id="rId2"/>
              </a:rPr>
              <a:t>53°43′12″ с. </a:t>
            </a:r>
            <a:r>
              <a:rPr lang="ru-RU" dirty="0" err="1" smtClean="0">
                <a:hlinkClick r:id="rId2"/>
              </a:rPr>
              <a:t>ш</a:t>
            </a:r>
            <a:r>
              <a:rPr lang="ru-RU" dirty="0" smtClean="0">
                <a:hlinkClick r:id="rId2"/>
              </a:rPr>
              <a:t>. 87°47′37″ в. д./ </a:t>
            </a:r>
          </a:p>
          <a:p>
            <a:pPr>
              <a:buNone/>
            </a:pPr>
            <a:r>
              <a:rPr lang="ru-RU" dirty="0" smtClean="0">
                <a:hlinkClick r:id="rId2"/>
              </a:rPr>
              <a:t>    53.72° с. </a:t>
            </a:r>
            <a:r>
              <a:rPr lang="ru-RU" dirty="0" err="1" smtClean="0">
                <a:hlinkClick r:id="rId2"/>
              </a:rPr>
              <a:t>ш</a:t>
            </a:r>
            <a:r>
              <a:rPr lang="ru-RU" dirty="0" smtClean="0">
                <a:hlinkClick r:id="rId2"/>
              </a:rPr>
              <a:t>. 87.793611° в. д.</a:t>
            </a:r>
            <a:r>
              <a:rPr lang="ru-RU" dirty="0" smtClean="0"/>
              <a:t> </a:t>
            </a:r>
            <a:r>
              <a:rPr lang="ru-RU" baseline="30000" dirty="0" smtClean="0">
                <a:hlinkClick r:id="rId3"/>
              </a:rPr>
              <a:t>(G)</a:t>
            </a:r>
            <a:endParaRPr lang="ru-RU" dirty="0" smtClean="0"/>
          </a:p>
          <a:p>
            <a:r>
              <a:rPr lang="ru-RU" dirty="0" smtClean="0"/>
              <a:t>Вид топлива </a:t>
            </a:r>
            <a:r>
              <a:rPr lang="ru-RU" dirty="0" smtClean="0">
                <a:hlinkClick r:id="rId4" tooltip="Уголь"/>
              </a:rPr>
              <a:t>Уголь</a:t>
            </a:r>
            <a:endParaRPr lang="ru-RU" dirty="0" smtClean="0"/>
          </a:p>
          <a:p>
            <a:r>
              <a:rPr lang="ru-RU" dirty="0" smtClean="0"/>
              <a:t>Количество энергоблоков 9</a:t>
            </a:r>
          </a:p>
          <a:p>
            <a:r>
              <a:rPr lang="ru-RU" dirty="0" smtClean="0"/>
              <a:t>Установленная электрическая мощность 1310 </a:t>
            </a:r>
            <a:r>
              <a:rPr lang="ru-RU" dirty="0" smtClean="0">
                <a:hlinkClick r:id="rId5" tooltip="Ватт"/>
              </a:rPr>
              <a:t>МВт</a:t>
            </a:r>
            <a:endParaRPr lang="ru-RU" dirty="0" smtClean="0"/>
          </a:p>
          <a:p>
            <a:r>
              <a:rPr lang="ru-RU" dirty="0" smtClean="0"/>
              <a:t>Число сотрудников 1047</a:t>
            </a:r>
          </a:p>
          <a:p>
            <a:r>
              <a:rPr lang="ru-RU" dirty="0" smtClean="0"/>
              <a:t>Материнская компания </a:t>
            </a:r>
            <a:r>
              <a:rPr lang="ru-RU" dirty="0" smtClean="0">
                <a:hlinkClick r:id="rId6" tooltip="Кузбассэнерго"/>
              </a:rPr>
              <a:t>Кузбассэнерго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4" name="Picture 1" descr="Tugres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428306" y="0"/>
            <a:ext cx="3715694" cy="22145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224" y="714357"/>
            <a:ext cx="7715304" cy="35712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50000"/>
              </a:lnSpc>
            </a:pPr>
            <a:r>
              <a:rPr lang="ru-RU" dirty="0" smtClean="0"/>
              <a:t> </a:t>
            </a:r>
            <a:r>
              <a:rPr lang="ru-RU" sz="3200" dirty="0" smtClean="0"/>
              <a:t>Презентацию приготовили:</a:t>
            </a:r>
          </a:p>
          <a:p>
            <a:pPr>
              <a:lnSpc>
                <a:spcPct val="250000"/>
              </a:lnSpc>
            </a:pPr>
            <a:r>
              <a:rPr lang="ru-RU" sz="3200" dirty="0" smtClean="0"/>
              <a:t> </a:t>
            </a:r>
            <a:r>
              <a:rPr lang="ru-RU" sz="3200" dirty="0" err="1" smtClean="0"/>
              <a:t>Манкова</a:t>
            </a:r>
            <a:r>
              <a:rPr lang="ru-RU" sz="3200" dirty="0" smtClean="0"/>
              <a:t> </a:t>
            </a:r>
            <a:r>
              <a:rPr lang="ru-RU" sz="3200" dirty="0" smtClean="0"/>
              <a:t>Алина, Сатарова Алеся </a:t>
            </a:r>
          </a:p>
          <a:p>
            <a:pPr>
              <a:lnSpc>
                <a:spcPct val="250000"/>
              </a:lnSpc>
            </a:pPr>
            <a:r>
              <a:rPr lang="ru-RU" sz="3200" dirty="0" smtClean="0"/>
              <a:t>ученицы 11 «А» класса</a:t>
            </a:r>
            <a:endParaRPr lang="ru-RU" sz="3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142844" y="214290"/>
            <a:ext cx="7215238" cy="6643710"/>
          </a:xfrm>
        </p:spPr>
        <p:txBody>
          <a:bodyPr>
            <a:normAutofit fontScale="92500"/>
          </a:bodyPr>
          <a:lstStyle/>
          <a:p>
            <a:pPr marL="0" lvl="0" indent="0"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ОСНОВНЫЕ СООРУЖЕНИЯ ЭЛЕКТРОСТАНЦИИ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Основными сооружениями </a:t>
            </a:r>
          </a:p>
          <a:p>
            <a:pPr marL="0" lvl="0" indent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Томь-Усинской ГРЭС являются: 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indent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главный корпус 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II 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III 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очередей; 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indent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объединенный вспомогательный </a:t>
            </a:r>
          </a:p>
          <a:p>
            <a:pPr marL="0" indent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2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корпус; 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indent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служебный корпус; 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indent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химводоочистка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indent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топливное хозяйство, 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indent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мазутохозяйство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indent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маслосклад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indent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объекты технического водоснабжения, 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indent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сооружения систем золоулавливания и золошлакоудаления, 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indent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сооружения электрической части электростанции.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7" name="Содержимое 3" descr="C:\Documents and Settings\Татьяна\Рабочий стол\ГРЭС\5.jpg"/>
          <p:cNvPicPr>
            <a:picLocks/>
          </p:cNvPicPr>
          <p:nvPr/>
        </p:nvPicPr>
        <p:blipFill>
          <a:blip r:embed="rId2"/>
          <a:srcRect l="51057" t="8419" r="3526" b="44353"/>
          <a:stretch>
            <a:fillRect/>
          </a:stretch>
        </p:blipFill>
        <p:spPr bwMode="auto">
          <a:xfrm rot="16200000">
            <a:off x="4572000" y="642918"/>
            <a:ext cx="4143404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Documents and Settings\Татьяна\Рабочий стол\ГРЭС\3.jpg"/>
          <p:cNvPicPr/>
          <p:nvPr/>
        </p:nvPicPr>
        <p:blipFill>
          <a:blip r:embed="rId2"/>
          <a:srcRect l="6343" t="7392" r="51424" b="47343"/>
          <a:stretch>
            <a:fillRect/>
          </a:stretch>
        </p:blipFill>
        <p:spPr bwMode="auto">
          <a:xfrm rot="16200000">
            <a:off x="1821650" y="-607260"/>
            <a:ext cx="5715015" cy="764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786050" y="6215082"/>
            <a:ext cx="41780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Центральная проходная электростанции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Documents and Settings\Татьяна\Рабочий стол\ГРЭС\779 029.jpg"/>
          <p:cNvPicPr/>
          <p:nvPr/>
        </p:nvPicPr>
        <p:blipFill>
          <a:blip r:embed="rId2"/>
          <a:srcRect l="15233" t="59351" r="12452" b="1424"/>
          <a:stretch>
            <a:fillRect/>
          </a:stretch>
        </p:blipFill>
        <p:spPr bwMode="auto">
          <a:xfrm>
            <a:off x="214282" y="285728"/>
            <a:ext cx="3786214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571472" y="0"/>
            <a:ext cx="8572528" cy="6324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			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		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Топливное хозяйство включает: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			разгрузочное и размораживающее устройства,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			роторный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вагоноопрокидыватель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			открытый угольный склад емкостью 350 тыс.т 				(обслуживается краном-перегружателем 					производительностью  450 т/ч и бульдозерами),  				систему транспортерных галерей 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топливоподачи и узлов пересыпки.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II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III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очередей  электростанции 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Предусмотрена  индивидуальная система  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топливоподачи.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Топливом для ГРЭС служат 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низкосортные газовые угли Кузнецкого 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бассейна и Хакасского месторождения.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C:\Documents and Settings\Татьяна\Рабочий стол\ГРЭС\1.jpg"/>
          <p:cNvPicPr/>
          <p:nvPr/>
        </p:nvPicPr>
        <p:blipFill>
          <a:blip r:embed="rId3"/>
          <a:srcRect l="2245" t="43852" r="29449" b="25240"/>
          <a:stretch>
            <a:fillRect/>
          </a:stretch>
        </p:blipFill>
        <p:spPr bwMode="auto">
          <a:xfrm>
            <a:off x="5143504" y="3786190"/>
            <a:ext cx="3786182" cy="2857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content.foto.mail.ru/mail/usts/Myski/i-8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357166"/>
            <a:ext cx="8090671" cy="61591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357166"/>
            <a:ext cx="8358246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				Пылеприготовление выполнено по 					схеме с промежуточным бункером 					угольной пыли. </a:t>
            </a:r>
            <a:r>
              <a:rPr lang="ru-RU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Каждый 						котлоагрегат оборудован двумя 					шаровыми барабанными  						мельницами  производительностью 					16 т/ч. Дымососы (по два на каждый 					котлоагрегат) размещены в 						отдельном здании, расположенном вдоль  главного корпуса со стороны бункерного </a:t>
            </a:r>
            <a:r>
              <a:rPr lang="ru-RU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отделения. Дутьевые вентиляторы (по два на котлоа­грегат) установлены в здании котельного отделения на отметке +0,00. Машинный зал обслуживается двумя мостовыми кранами грузоподъемностью по 100/20 т; котельная — одним, грузоподъемностью 30 т.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Дымовые газы отводятся в атмосферу через две дымовые трубы высотой по 120 м.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C:\Documents and Settings\Татьяна\Рабочий стол\ГРЭС\779 029.jpg"/>
          <p:cNvPicPr/>
          <p:nvPr/>
        </p:nvPicPr>
        <p:blipFill>
          <a:blip r:embed="rId2"/>
          <a:srcRect l="2244" t="1429" r="50945" b="40779"/>
          <a:stretch>
            <a:fillRect/>
          </a:stretch>
        </p:blipFill>
        <p:spPr bwMode="auto">
          <a:xfrm rot="5400000">
            <a:off x="821505" y="-107181"/>
            <a:ext cx="3500462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285720" y="357166"/>
            <a:ext cx="8451874" cy="586314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СИСТЕМА ЗОЛОУЛАВЛИВАНИЯ И ЗОЛОШЛАКОУДАЛЕНИЯ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Зола улавливается скрубберами типа МП-ВТИ с трубами Вентури.  Все котлы электростанции оборудованы устройствами для непрерывного удаления шлака. Система золошлакоудаления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II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очереди электростанции — раздельная (зола удаляется шламовыми насосами, шлак— багерными);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III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очереди — совместная гидравлическая, оборудованная багерными насосами. Отвод золы и шлака осуществляется на золоотвал площадью 402 га.  Система гидравлического 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золошлакоудаления — замкнутая, с оборотным 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водоснабжением.  Осветленная вода 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поступает на насосную  станцию 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осветленной воды,  а от нее по  напорному  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трубопроводу  возвращается в систему 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гидрозолоудаления. 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Общий вид фильтрового зала </a:t>
            </a:r>
            <a:r>
              <a:rPr lang="ru-RU" sz="16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химводоочистки</a:t>
            </a: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C:\Documents and Settings\Татьяна\Рабочий стол\ГРЭС\7.jpg"/>
          <p:cNvPicPr/>
          <p:nvPr/>
        </p:nvPicPr>
        <p:blipFill>
          <a:blip r:embed="rId2"/>
          <a:srcRect l="52291" t="13550" r="6522" b="41629"/>
          <a:stretch>
            <a:fillRect/>
          </a:stretch>
        </p:blipFill>
        <p:spPr bwMode="auto">
          <a:xfrm rot="16200000">
            <a:off x="5500709" y="3000357"/>
            <a:ext cx="2928959" cy="3786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352</TotalTime>
  <Words>982</Words>
  <Application>Microsoft Office PowerPoint</Application>
  <PresentationFormat>Экран (4:3)</PresentationFormat>
  <Paragraphs>122</Paragraphs>
  <Slides>30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Техническая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Томь-Усинская тепловая  электростанция 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Tatyana</dc:creator>
  <cp:lastModifiedBy>Tatyana</cp:lastModifiedBy>
  <cp:revision>33</cp:revision>
  <dcterms:created xsi:type="dcterms:W3CDTF">2010-04-02T23:52:19Z</dcterms:created>
  <dcterms:modified xsi:type="dcterms:W3CDTF">2010-04-03T16:16:16Z</dcterms:modified>
</cp:coreProperties>
</file>